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drawings/drawing2.xml" ContentType="application/vnd.openxmlformats-officedocument.drawingml.chartshape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5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braj Kawar" initials="YK" lastIdx="1" clrIdx="0">
    <p:extLst>
      <p:ext uri="{19B8F6BF-5375-455C-9EA6-DF929625EA0E}">
        <p15:presenceInfo xmlns:p15="http://schemas.microsoft.com/office/powerpoint/2012/main" userId="3f4f98a6ce32433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2400" dirty="0"/>
              <a:t>Usual Fuel</a:t>
            </a:r>
            <a:r>
              <a:rPr lang="en-US" sz="2400" baseline="0" dirty="0"/>
              <a:t> for Cooking in Nepal</a:t>
            </a:r>
            <a:endParaRPr lang="en-US" sz="2400" dirty="0"/>
          </a:p>
        </c:rich>
      </c:tx>
      <c:layout>
        <c:manualLayout>
          <c:xMode val="edge"/>
          <c:yMode val="edge"/>
          <c:x val="0.30006594488188981"/>
          <c:y val="4.4444444444444467E-2"/>
        </c:manualLayout>
      </c:layout>
      <c:overlay val="0"/>
    </c:title>
    <c:autoTitleDeleted val="0"/>
    <c:plotArea>
      <c:layout/>
      <c:ofPieChart>
        <c:ofPieType val="bar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dLbls>
            <c:dLbl>
              <c:idx val="0"/>
              <c:layout>
                <c:manualLayout>
                  <c:x val="9.7117782152230991E-2"/>
                  <c:y val="-0.15743438320209979"/>
                </c:manualLayout>
              </c:layout>
              <c:tx>
                <c:rich>
                  <a:bodyPr/>
                  <a:lstStyle/>
                  <a:p>
                    <a:r>
                      <a:rPr lang="en-US" sz="2400" b="0" dirty="0"/>
                      <a:t>Firewood
65%</a:t>
                    </a:r>
                    <a:endParaRPr lang="en-US" b="1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D44-4B54-A040-36A555B0EF54}"/>
                </c:ext>
              </c:extLst>
            </c:dLbl>
            <c:dLbl>
              <c:idx val="1"/>
              <c:layout>
                <c:manualLayout>
                  <c:x val="-2.779587707786528E-2"/>
                  <c:y val="0.15247287839020124"/>
                </c:manualLayout>
              </c:layout>
              <c:tx>
                <c:rich>
                  <a:bodyPr/>
                  <a:lstStyle/>
                  <a:p>
                    <a:r>
                      <a:rPr lang="en-US" sz="2400" b="0" dirty="0"/>
                      <a:t>LPG
21%</a:t>
                    </a:r>
                    <a:endParaRPr lang="en-US" b="1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D44-4B54-A040-36A555B0EF54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sz="2400" b="0" dirty="0"/>
                      <a:t>Cow Dung
11%</a:t>
                    </a:r>
                    <a:endParaRPr lang="en-US" b="1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D44-4B54-A040-36A555B0EF54}"/>
                </c:ext>
              </c:extLst>
            </c:dLbl>
            <c:dLbl>
              <c:idx val="3"/>
              <c:layout>
                <c:manualLayout>
                  <c:x val="-0.10138888888888876"/>
                  <c:y val="-3.1481481481481485E-2"/>
                </c:manualLayout>
              </c:layout>
              <c:tx>
                <c:rich>
                  <a:bodyPr/>
                  <a:lstStyle/>
                  <a:p>
                    <a:r>
                      <a:rPr lang="en-US" sz="2400" b="0" dirty="0"/>
                      <a:t>Bio gas
2%</a:t>
                    </a:r>
                    <a:endParaRPr lang="en-US" b="1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D44-4B54-A040-36A555B0EF54}"/>
                </c:ext>
              </c:extLst>
            </c:dLbl>
            <c:dLbl>
              <c:idx val="4"/>
              <c:layout>
                <c:manualLayout>
                  <c:x val="-8.7500000000000022E-2"/>
                  <c:y val="-1.8518518518518526E-3"/>
                </c:manualLayout>
              </c:layout>
              <c:tx>
                <c:rich>
                  <a:bodyPr/>
                  <a:lstStyle/>
                  <a:p>
                    <a:r>
                      <a:rPr lang="en-US" sz="2400" b="0" dirty="0"/>
                      <a:t>Kerosene
1%</a:t>
                    </a:r>
                    <a:endParaRPr lang="en-US" b="1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D44-4B54-A040-36A555B0EF54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r>
                      <a:rPr lang="en-US" sz="2400" b="0" dirty="0"/>
                      <a:t>Other
3%</a:t>
                    </a:r>
                    <a:endParaRPr lang="en-US" b="1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D44-4B54-A040-36A555B0EF5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 b="0"/>
                </a:pPr>
                <a:endParaRPr lang="en-US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Firewood</c:v>
                </c:pt>
                <c:pt idx="1">
                  <c:v>LPG</c:v>
                </c:pt>
                <c:pt idx="2">
                  <c:v>Cow Dung</c:v>
                </c:pt>
                <c:pt idx="3">
                  <c:v>Bio gas</c:v>
                </c:pt>
                <c:pt idx="4">
                  <c:v>Kerosene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 formatCode="0%">
                  <c:v>0.64000000000000012</c:v>
                </c:pt>
                <c:pt idx="1">
                  <c:v>0.21030000000000001</c:v>
                </c:pt>
                <c:pt idx="2">
                  <c:v>0.1038</c:v>
                </c:pt>
                <c:pt idx="3">
                  <c:v>2.4300000000000002E-2</c:v>
                </c:pt>
                <c:pt idx="4">
                  <c:v>1.0300000000000002E-2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D44-4B54-A040-36A555B0EF54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gapWidth val="107"/>
        <c:secondPieSize val="52"/>
        <c:serLines/>
      </c:ofPieChart>
    </c:plotArea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2400" dirty="0"/>
              <a:t>Source of Lighting</a:t>
            </a:r>
          </a:p>
        </c:rich>
      </c:tx>
      <c:overlay val="1"/>
    </c:title>
    <c:autoTitleDeleted val="0"/>
    <c:plotArea>
      <c:layout>
        <c:manualLayout>
          <c:layoutTarget val="inner"/>
          <c:xMode val="edge"/>
          <c:yMode val="edge"/>
          <c:x val="0.18854166666666669"/>
          <c:y val="0.10138888888888888"/>
          <c:w val="0.62569444444444466"/>
          <c:h val="0.83425925925925937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explosion val="4"/>
          <c:dLbls>
            <c:dLbl>
              <c:idx val="0"/>
              <c:layout>
                <c:manualLayout>
                  <c:x val="0.1605900043744532"/>
                  <c:y val="-0.2001453776611257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B1A-47F8-8997-D195843B7887}"/>
                </c:ext>
              </c:extLst>
            </c:dLbl>
            <c:dLbl>
              <c:idx val="3"/>
              <c:layout>
                <c:manualLayout>
                  <c:x val="1.1952646544181978E-2"/>
                  <c:y val="9.6967045785943472E-5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B1A-47F8-8997-D195843B788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/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Electricity</c:v>
                </c:pt>
                <c:pt idx="1">
                  <c:v>Kerosene</c:v>
                </c:pt>
                <c:pt idx="2">
                  <c:v>Solar</c:v>
                </c:pt>
                <c:pt idx="3">
                  <c:v>Bio-gas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0.67260000000000009</c:v>
                </c:pt>
                <c:pt idx="1">
                  <c:v>0.18280000000000002</c:v>
                </c:pt>
                <c:pt idx="2">
                  <c:v>7.4400000000000008E-2</c:v>
                </c:pt>
                <c:pt idx="3">
                  <c:v>2.8000000000000004E-3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B1A-47F8-8997-D195843B7887}"/>
            </c:ext>
          </c:extLst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  <c:firstSliceAng val="92"/>
      </c:pieChart>
    </c:plotArea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0.35833</cdr:x>
      <cdr:y>0.92222</cdr:y>
    </cdr:from>
    <cdr:to>
      <cdr:x>0.825</cdr:x>
      <cdr:y>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3276600" y="6324585"/>
          <a:ext cx="4267230" cy="53341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600" i="1" dirty="0"/>
            <a:t>Source : Nepal Bureau of Statistics, Census 2011</a:t>
          </a:r>
        </a:p>
      </cdr:txBody>
    </cdr:sp>
  </cdr:relSizeAnchor>
  <cdr:relSizeAnchor xmlns:cdr="http://schemas.openxmlformats.org/drawingml/2006/chartDrawing">
    <cdr:from>
      <cdr:x>0.04167</cdr:x>
      <cdr:y>0.25556</cdr:y>
    </cdr:from>
    <cdr:to>
      <cdr:x>0.525</cdr:x>
      <cdr:y>0.46667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381000" y="1752600"/>
          <a:ext cx="4419600" cy="1447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0.42292</cdr:x>
      <cdr:y>0.94444</cdr:y>
    </cdr:from>
    <cdr:to>
      <cdr:x>0.88959</cdr:x>
      <cdr:y>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3867150" y="6476970"/>
          <a:ext cx="4267230" cy="3810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i="1" dirty="0"/>
            <a:t>Source : Nepal Bureau of Statistics, Census 2011</a:t>
          </a:r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E24B22-6D6C-4A62-9425-36559693EB17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BAA681-6A94-4D08-8F64-AC32A123A39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331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626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507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984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768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8875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67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94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26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03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621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0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96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066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31B37-B032-41FD-A30B-111AB49A96D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75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953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253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123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30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3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69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63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790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150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43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623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BC3C4F-1590-4754-928C-16ED9FB4F54E}" type="datetimeFigureOut">
              <a:rPr lang="en-US" smtClean="0"/>
              <a:pPr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9AC7F-DFD1-4AE1-91FE-C1ACA2AA8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122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685799" y="609600"/>
            <a:ext cx="7772400" cy="147002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dirty="0">
                <a:solidFill>
                  <a:srgbClr val="002060"/>
                </a:solidFill>
              </a:rPr>
              <a:t>SOURCES OF INDOOR POLLUTANTS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371599" y="4419600"/>
            <a:ext cx="6400800" cy="1752600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080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VOLATILE ORGANIC COMPOUND (VOCs)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Alkanes</a:t>
            </a:r>
          </a:p>
          <a:p>
            <a:r>
              <a:rPr lang="en-US" dirty="0"/>
              <a:t>Aromatic Hydrocarbons</a:t>
            </a:r>
          </a:p>
          <a:p>
            <a:r>
              <a:rPr lang="en-US" dirty="0"/>
              <a:t>Alcohols</a:t>
            </a:r>
          </a:p>
          <a:p>
            <a:r>
              <a:rPr lang="en-US" dirty="0"/>
              <a:t>Aldehydes</a:t>
            </a:r>
          </a:p>
          <a:p>
            <a:r>
              <a:rPr lang="en-US" dirty="0"/>
              <a:t>Ketones,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10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64633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VOCs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94312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effectLst/>
              </a:rPr>
              <a:t>Solvents, fabric softeners, deodorizers and cleaning products</a:t>
            </a:r>
          </a:p>
          <a:p>
            <a:r>
              <a:rPr lang="en-US" sz="2800" dirty="0">
                <a:effectLst/>
              </a:rPr>
              <a:t>Paints, glues, resins, waxes and polishing materials</a:t>
            </a:r>
          </a:p>
          <a:p>
            <a:r>
              <a:rPr lang="en-US" sz="2800" dirty="0">
                <a:effectLst/>
              </a:rPr>
              <a:t>Spray propellants, dry cleaning fluids</a:t>
            </a:r>
          </a:p>
          <a:p>
            <a:r>
              <a:rPr lang="en-US" sz="2800" dirty="0">
                <a:effectLst/>
              </a:rPr>
              <a:t>Pens and markers</a:t>
            </a:r>
          </a:p>
          <a:p>
            <a:r>
              <a:rPr lang="en-US" sz="2800" dirty="0">
                <a:effectLst/>
              </a:rPr>
              <a:t>Binders and plasticizers</a:t>
            </a:r>
          </a:p>
          <a:p>
            <a:r>
              <a:rPr lang="en-US" sz="2800" dirty="0">
                <a:effectLst/>
              </a:rPr>
              <a:t>Cosmetics: hair sprays, perfumes</a:t>
            </a:r>
          </a:p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3" r="6694"/>
          <a:stretch/>
        </p:blipFill>
        <p:spPr bwMode="auto">
          <a:xfrm>
            <a:off x="4651512" y="2517775"/>
            <a:ext cx="4492487" cy="434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661451" y="1371600"/>
            <a:ext cx="4114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7030A0"/>
                </a:solidFill>
                <a:latin typeface="Trebuchet MS" pitchFamily="34" charset="0"/>
              </a:rPr>
              <a:t>MAINLY FROM </a:t>
            </a:r>
            <a:r>
              <a:rPr lang="en-US" sz="3200" dirty="0">
                <a:solidFill>
                  <a:srgbClr val="7030A0"/>
                </a:solidFill>
                <a:latin typeface="Trebuchet MS" pitchFamily="34" charset="0"/>
              </a:rPr>
              <a:t>CONSUMER PRODUCTS</a:t>
            </a:r>
            <a:endParaRPr lang="en-US" sz="3200" dirty="0">
              <a:solidFill>
                <a:srgbClr val="7030A0"/>
              </a:solidFill>
              <a:effectLst/>
              <a:latin typeface="Trebuchet MS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682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FORMALDEHYDE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80000"/>
              </a:lnSpc>
              <a:buFont typeface="Wingdings" pitchFamily="2" charset="2"/>
              <a:buChar char="v"/>
            </a:pPr>
            <a:r>
              <a:rPr lang="en-US" sz="3000" dirty="0"/>
              <a:t>Developing countries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US" sz="3000" dirty="0"/>
              <a:t>Use of solid fuels indoors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US" sz="3000" dirty="0"/>
              <a:t>Mosquito coils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GB" sz="3000" dirty="0"/>
              <a:t>Furniture (pressed wood)</a:t>
            </a:r>
          </a:p>
          <a:p>
            <a:pPr>
              <a:lnSpc>
                <a:spcPct val="80000"/>
              </a:lnSpc>
              <a:buFont typeface="Wingdings" pitchFamily="2" charset="2"/>
              <a:buChar char="v"/>
            </a:pPr>
            <a:endParaRPr lang="en-US" sz="3000" dirty="0"/>
          </a:p>
          <a:p>
            <a:pPr>
              <a:lnSpc>
                <a:spcPct val="80000"/>
              </a:lnSpc>
              <a:buFont typeface="Wingdings" pitchFamily="2" charset="2"/>
              <a:buChar char="v"/>
            </a:pPr>
            <a:r>
              <a:rPr lang="en-US" sz="3000" dirty="0"/>
              <a:t>Industrialized countries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US" sz="3000" dirty="0"/>
              <a:t>Household cleaners and deodorizers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US" sz="3000" dirty="0"/>
              <a:t>Glues and resins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US" sz="3000" dirty="0"/>
              <a:t>Tobacco smoke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US" sz="3000" dirty="0"/>
              <a:t>Carpeting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US" sz="3000" dirty="0"/>
              <a:t>Furniture and dyed materials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US" sz="3000" dirty="0"/>
              <a:t>Pressed wood products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US" sz="3000" dirty="0"/>
              <a:t>Urea formaldehyde insulating foam (UFFI)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US" sz="3000" dirty="0"/>
              <a:t>Others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12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10486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BIOLOGICAL POLLUTANTS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Molds</a:t>
            </a:r>
          </a:p>
          <a:p>
            <a:r>
              <a:rPr lang="en-US" dirty="0"/>
              <a:t>Bacteria</a:t>
            </a:r>
          </a:p>
          <a:p>
            <a:r>
              <a:rPr lang="en-US" dirty="0"/>
              <a:t>Dust Mites</a:t>
            </a:r>
          </a:p>
          <a:p>
            <a:r>
              <a:rPr lang="en-US" dirty="0"/>
              <a:t>Animal allergens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13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7617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MAJOR SOURCES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>
                <a:effectLst/>
              </a:rPr>
              <a:t>Water-damaged surfaces and materials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effectLst/>
              </a:rPr>
              <a:t>Humidifiers and stagnant water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effectLst/>
              </a:rPr>
              <a:t>Water </a:t>
            </a:r>
            <a:r>
              <a:rPr lang="en-US" sz="2800" dirty="0" err="1">
                <a:effectLst/>
              </a:rPr>
              <a:t>vapour</a:t>
            </a:r>
            <a:r>
              <a:rPr lang="en-US" sz="2800" dirty="0">
                <a:effectLst/>
              </a:rPr>
              <a:t> from cooking and showering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effectLst/>
              </a:rPr>
              <a:t>Air conditioning systems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effectLst/>
              </a:rPr>
              <a:t>Mattresses, upholstered furniture and carpets</a:t>
            </a:r>
          </a:p>
          <a:p>
            <a:pPr>
              <a:lnSpc>
                <a:spcPct val="90000"/>
              </a:lnSpc>
            </a:pPr>
            <a:r>
              <a:rPr lang="en-GB" sz="2800" dirty="0">
                <a:effectLst/>
              </a:rPr>
              <a:t>Dirt</a:t>
            </a:r>
            <a:endParaRPr lang="en-US" sz="2800" dirty="0">
              <a:effectLst/>
            </a:endParaRP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400413"/>
            <a:ext cx="2133600" cy="276999"/>
          </a:xfrm>
        </p:spPr>
        <p:txBody>
          <a:bodyPr>
            <a:noAutofit/>
          </a:bodyPr>
          <a:lstStyle/>
          <a:p>
            <a:fld id="{4BCFE63A-BC84-402A-86E6-5B8C12E8A73D}" type="slidenum">
              <a:rPr lang="en-US" sz="2400" smtClean="0"/>
              <a:pPr/>
              <a:t>14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98539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DUST MITES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62400" cy="4525963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800" dirty="0">
                <a:effectLst/>
              </a:rPr>
              <a:t>Feed on human dander</a:t>
            </a:r>
          </a:p>
          <a:p>
            <a:pPr>
              <a:lnSpc>
                <a:spcPct val="80000"/>
              </a:lnSpc>
            </a:pPr>
            <a:endParaRPr lang="en-US" sz="2800" dirty="0">
              <a:effectLst/>
            </a:endParaRPr>
          </a:p>
          <a:p>
            <a:pPr>
              <a:lnSpc>
                <a:spcPct val="80000"/>
              </a:lnSpc>
            </a:pPr>
            <a:r>
              <a:rPr lang="en-US" sz="2800" dirty="0">
                <a:effectLst/>
              </a:rPr>
              <a:t>Prefer warm, humid environments</a:t>
            </a:r>
          </a:p>
          <a:p>
            <a:pPr>
              <a:lnSpc>
                <a:spcPct val="80000"/>
              </a:lnSpc>
            </a:pPr>
            <a:endParaRPr lang="en-US" sz="2800" dirty="0">
              <a:effectLst/>
            </a:endParaRPr>
          </a:p>
          <a:p>
            <a:pPr>
              <a:lnSpc>
                <a:spcPct val="80000"/>
              </a:lnSpc>
            </a:pPr>
            <a:r>
              <a:rPr lang="en-US" sz="2800" dirty="0">
                <a:effectLst/>
              </a:rPr>
              <a:t>Sources:</a:t>
            </a:r>
          </a:p>
          <a:p>
            <a:pPr lvl="1">
              <a:lnSpc>
                <a:spcPct val="80000"/>
              </a:lnSpc>
              <a:buFont typeface="Arial" pitchFamily="34" charset="0"/>
              <a:buChar char="•"/>
            </a:pPr>
            <a:r>
              <a:rPr lang="en-US" dirty="0"/>
              <a:t>bedding, carpets, upholstery, soft toys</a:t>
            </a:r>
          </a:p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6" r="14214"/>
          <a:stretch/>
        </p:blipFill>
        <p:spPr bwMode="auto">
          <a:xfrm>
            <a:off x="4442790" y="1375051"/>
            <a:ext cx="4512365" cy="412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15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19136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ANIMAL ALLERGENS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787092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>
                <a:effectLst/>
              </a:rPr>
              <a:t>Cat dander (most allergenic)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effectLst/>
              </a:rPr>
              <a:t>Dog dander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effectLst/>
              </a:rPr>
              <a:t>Birds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effectLst/>
              </a:rPr>
              <a:t>Cockroach parts and feces </a:t>
            </a:r>
          </a:p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6" r="3312"/>
          <a:stretch/>
        </p:blipFill>
        <p:spPr>
          <a:xfrm>
            <a:off x="4244292" y="1905000"/>
            <a:ext cx="4700925" cy="33909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16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00799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MOULDS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8100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Dampness</a:t>
            </a:r>
          </a:p>
          <a:p>
            <a:r>
              <a:rPr lang="en-US" sz="2800" dirty="0"/>
              <a:t>High Humidity</a:t>
            </a:r>
          </a:p>
        </p:txBody>
      </p:sp>
      <p:pic>
        <p:nvPicPr>
          <p:cNvPr id="5" name="Picture 4" descr="moldyheadboard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" r="16582"/>
          <a:stretch/>
        </p:blipFill>
        <p:spPr bwMode="auto">
          <a:xfrm>
            <a:off x="2971800" y="1732722"/>
            <a:ext cx="5983356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17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0457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OTHER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Asbestos</a:t>
            </a:r>
          </a:p>
          <a:p>
            <a:r>
              <a:rPr lang="en-US" dirty="0"/>
              <a:t>Radon</a:t>
            </a:r>
          </a:p>
          <a:p>
            <a:r>
              <a:rPr lang="en-US" dirty="0"/>
              <a:t>Lead</a:t>
            </a:r>
          </a:p>
          <a:p>
            <a:r>
              <a:rPr lang="en-US" dirty="0"/>
              <a:t>Ozone</a:t>
            </a:r>
          </a:p>
          <a:p>
            <a:r>
              <a:rPr lang="en-US" dirty="0"/>
              <a:t>POPs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18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3426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ASBESTOS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in Building materials and Automotive industry</a:t>
            </a:r>
          </a:p>
          <a:p>
            <a:r>
              <a:rPr lang="en-US" dirty="0"/>
              <a:t>Most commonly found in coatings, paints, building materials, and ceiling and floor tiles</a:t>
            </a:r>
          </a:p>
          <a:p>
            <a:r>
              <a:rPr lang="en-US" dirty="0"/>
              <a:t>Major route of exposure is Inhalation</a:t>
            </a:r>
          </a:p>
          <a:p>
            <a:r>
              <a:rPr lang="en-US" dirty="0" err="1"/>
              <a:t>Fibres</a:t>
            </a:r>
            <a:r>
              <a:rPr lang="en-US" dirty="0"/>
              <a:t> liberated From deterioration or renovation of asbestos containing materials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19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5161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Pollutants and their Sources</a:t>
            </a:r>
          </a:p>
          <a:p>
            <a:r>
              <a:rPr lang="en-US" dirty="0"/>
              <a:t>Indoor Air Pollution in Nepal</a:t>
            </a:r>
          </a:p>
          <a:p>
            <a:r>
              <a:rPr lang="en-US"/>
              <a:t>Summary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884108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RADON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334" y="1300417"/>
            <a:ext cx="3429000" cy="4825746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effectLst/>
              </a:rPr>
              <a:t>Radioactive gas released from soil and rocks</a:t>
            </a:r>
          </a:p>
          <a:p>
            <a:endParaRPr lang="en-US" dirty="0">
              <a:effectLst/>
            </a:endParaRPr>
          </a:p>
          <a:p>
            <a:r>
              <a:rPr lang="en-US" dirty="0"/>
              <a:t>Produced from the natural breakdown of thorium and uranium found in most rocks and soils</a:t>
            </a:r>
            <a:r>
              <a:rPr lang="en-US" dirty="0">
                <a:effectLst/>
              </a:rPr>
              <a:t>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Concentrations indoors depend on construction site and building materials</a:t>
            </a:r>
          </a:p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899" y="1300417"/>
            <a:ext cx="5111501" cy="471938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20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2424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OZONE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Photocopier</a:t>
            </a:r>
          </a:p>
          <a:p>
            <a:r>
              <a:rPr lang="en-US" dirty="0"/>
              <a:t>Printer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21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41122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782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PERSISTENT ORGANIC POLLUTANTS (POPs)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3992563"/>
          </a:xfrm>
        </p:spPr>
        <p:txBody>
          <a:bodyPr/>
          <a:lstStyle/>
          <a:p>
            <a:r>
              <a:rPr lang="en-US" dirty="0"/>
              <a:t>Brominated flame retardants (BFRs)</a:t>
            </a:r>
          </a:p>
          <a:p>
            <a:r>
              <a:rPr lang="en-US" dirty="0"/>
              <a:t>Polycyclic aromatic hydrocarbons (PAHs)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22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083553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MAJOR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Cables, computers, TVs and household textiles</a:t>
            </a:r>
          </a:p>
          <a:p>
            <a:r>
              <a:rPr lang="en-US" dirty="0"/>
              <a:t>Fuel/tobacco combustion, fumes from food, e.g. from cooking oil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23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94524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2438400"/>
            <a:ext cx="7772400" cy="1362075"/>
          </a:xfrm>
        </p:spPr>
        <p:txBody>
          <a:bodyPr anchor="ctr"/>
          <a:lstStyle/>
          <a:p>
            <a:r>
              <a:rPr lang="en-US" dirty="0">
                <a:solidFill>
                  <a:schemeClr val="tx2"/>
                </a:solidFill>
              </a:rPr>
              <a:t>INDOOR AIR POLLUTION IN NEPAL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24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648697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769937"/>
            <a:ext cx="8115300" cy="54022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tx2"/>
                </a:solidFill>
              </a:rPr>
              <a:t>The WHO Report-2002</a:t>
            </a:r>
            <a:endParaRPr lang="en-US" dirty="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dirty="0"/>
              <a:t>Indoor air pollution from </a:t>
            </a:r>
            <a:r>
              <a:rPr lang="en-US" dirty="0">
                <a:solidFill>
                  <a:srgbClr val="FF0000"/>
                </a:solidFill>
              </a:rPr>
              <a:t>solid fuels </a:t>
            </a:r>
            <a:r>
              <a:rPr lang="en-US" dirty="0"/>
              <a:t>is the </a:t>
            </a:r>
            <a:r>
              <a:rPr lang="en-US" dirty="0">
                <a:solidFill>
                  <a:srgbClr val="FF0000"/>
                </a:solidFill>
              </a:rPr>
              <a:t>fourth</a:t>
            </a:r>
            <a:r>
              <a:rPr lang="en-US" dirty="0"/>
              <a:t> most important </a:t>
            </a:r>
            <a:r>
              <a:rPr lang="en-US" dirty="0">
                <a:solidFill>
                  <a:srgbClr val="FF0000"/>
                </a:solidFill>
              </a:rPr>
              <a:t>health risk </a:t>
            </a:r>
            <a:r>
              <a:rPr lang="en-US" dirty="0"/>
              <a:t>factor in 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LEAST DEVELOPED COUNTRIES</a:t>
            </a:r>
            <a:r>
              <a:rPr lang="en-US" dirty="0"/>
              <a:t>, </a:t>
            </a:r>
          </a:p>
          <a:p>
            <a:pPr marL="0" indent="0" algn="ctr">
              <a:buNone/>
            </a:pPr>
            <a:r>
              <a:rPr lang="en-US" dirty="0"/>
              <a:t>where </a:t>
            </a:r>
            <a:r>
              <a:rPr lang="en-US" dirty="0">
                <a:solidFill>
                  <a:srgbClr val="FF0000"/>
                </a:solidFill>
              </a:rPr>
              <a:t>40%</a:t>
            </a:r>
            <a:r>
              <a:rPr lang="en-US" dirty="0"/>
              <a:t> of the world’s population (about 3.5 billion) lives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AU" dirty="0">
              <a:solidFill>
                <a:srgbClr val="000000"/>
              </a:solidFill>
              <a:cs typeface="Times New Roman" pitchFamily="18" charset="0"/>
            </a:endParaRPr>
          </a:p>
          <a:p>
            <a:pPr marL="0" indent="0" algn="ctr">
              <a:buNone/>
            </a:pPr>
            <a:r>
              <a:rPr lang="en-AU" dirty="0">
                <a:solidFill>
                  <a:srgbClr val="000000"/>
                </a:solidFill>
                <a:cs typeface="Times New Roman" pitchFamily="18" charset="0"/>
              </a:rPr>
              <a:t>About </a:t>
            </a:r>
            <a:r>
              <a:rPr lang="en-AU" dirty="0">
                <a:solidFill>
                  <a:srgbClr val="FF0000"/>
                </a:solidFill>
                <a:cs typeface="Times New Roman" pitchFamily="18" charset="0"/>
              </a:rPr>
              <a:t>6%</a:t>
            </a:r>
            <a:r>
              <a:rPr lang="en-AU" dirty="0">
                <a:solidFill>
                  <a:srgbClr val="000000"/>
                </a:solidFill>
                <a:cs typeface="Times New Roman" pitchFamily="18" charset="0"/>
              </a:rPr>
              <a:t> of all deaths each year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4495800" y="4400550"/>
            <a:ext cx="381000" cy="762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25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874094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2487234829"/>
              </p:ext>
            </p:extLst>
          </p:nvPr>
        </p:nvGraphicFramePr>
        <p:xfrm>
          <a:off x="0" y="0"/>
          <a:ext cx="9144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26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857056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7048442"/>
              </p:ext>
            </p:extLst>
          </p:nvPr>
        </p:nvGraphicFramePr>
        <p:xfrm>
          <a:off x="19050" y="0"/>
          <a:ext cx="9144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27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038603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914400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/>
              <a:t>Annually,</a:t>
            </a:r>
          </a:p>
          <a:p>
            <a:pPr marL="0" indent="0" algn="ctr">
              <a:buNone/>
            </a:pPr>
            <a:r>
              <a:rPr lang="en-US" sz="4800" dirty="0"/>
              <a:t> </a:t>
            </a:r>
            <a:r>
              <a:rPr lang="en-US" sz="4800" dirty="0">
                <a:solidFill>
                  <a:srgbClr val="FF0000"/>
                </a:solidFill>
              </a:rPr>
              <a:t>7500 premature deaths</a:t>
            </a:r>
          </a:p>
          <a:p>
            <a:pPr marL="0" indent="0" algn="ctr">
              <a:buNone/>
            </a:pPr>
            <a:r>
              <a:rPr lang="en-US" sz="4800" dirty="0"/>
              <a:t>occur in Nepal due to Indoor</a:t>
            </a:r>
          </a:p>
          <a:p>
            <a:pPr marL="0" indent="0" algn="ctr">
              <a:buNone/>
            </a:pPr>
            <a:r>
              <a:rPr lang="en-US" sz="4800" dirty="0"/>
              <a:t>Air Pollution by solid biomass burning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28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821107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4087082"/>
              </p:ext>
            </p:extLst>
          </p:nvPr>
        </p:nvGraphicFramePr>
        <p:xfrm>
          <a:off x="0" y="0"/>
          <a:ext cx="9144000" cy="58777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95400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  <a:p>
                      <a:pPr algn="ctr"/>
                      <a:r>
                        <a:rPr lang="en-US" sz="3200" dirty="0"/>
                        <a:t>Prevailing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  <a:p>
                      <a:r>
                        <a:rPr lang="en-US" sz="3200" dirty="0"/>
                        <a:t>National</a:t>
                      </a:r>
                      <a:r>
                        <a:rPr lang="en-US" sz="3200" baseline="0" dirty="0"/>
                        <a:t> </a:t>
                      </a:r>
                      <a:r>
                        <a:rPr lang="en-US" sz="3200" dirty="0"/>
                        <a:t>Standard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89969">
                <a:tc>
                  <a:txBody>
                    <a:bodyPr/>
                    <a:lstStyle/>
                    <a:p>
                      <a:r>
                        <a:rPr lang="en-US" sz="2800" dirty="0"/>
                        <a:t>Particulate Matter (PM</a:t>
                      </a:r>
                      <a:r>
                        <a:rPr lang="en-US" sz="2800" baseline="-25000" dirty="0"/>
                        <a:t>10</a:t>
                      </a:r>
                      <a:r>
                        <a:rPr lang="en-US" sz="280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(in 24 </a:t>
                      </a:r>
                      <a:r>
                        <a:rPr lang="en-US" sz="2400" dirty="0" err="1"/>
                        <a:t>hrs</a:t>
                      </a:r>
                      <a:r>
                        <a:rPr lang="en-US" sz="2400" dirty="0"/>
                        <a:t> avg. time)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2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8000 μ</a:t>
                      </a:r>
                      <a:r>
                        <a:rPr lang="en-US" sz="2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g/m3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l-GR" sz="2800" dirty="0"/>
                        <a:t>120 μ</a:t>
                      </a:r>
                      <a:r>
                        <a:rPr lang="en-US" sz="2800" dirty="0"/>
                        <a:t>g/m3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2419">
                <a:tc>
                  <a:txBody>
                    <a:bodyPr/>
                    <a:lstStyle/>
                    <a:p>
                      <a:r>
                        <a:rPr lang="en-US" sz="2800" dirty="0"/>
                        <a:t>Total Suspended Matter (TSP)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2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8,800 μ</a:t>
                      </a:r>
                      <a:r>
                        <a:rPr lang="en-US" sz="2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g/m3</a:t>
                      </a:r>
                      <a:endParaRPr lang="en-US" sz="4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l-GR" sz="2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230 μ</a:t>
                      </a:r>
                      <a:r>
                        <a:rPr lang="en-US" sz="2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g/m3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89969">
                <a:tc>
                  <a:txBody>
                    <a:bodyPr/>
                    <a:lstStyle/>
                    <a:p>
                      <a:r>
                        <a:rPr lang="en-US" sz="2800" dirty="0"/>
                        <a:t>Carbon Monoxide</a:t>
                      </a:r>
                      <a:r>
                        <a:rPr lang="en-US" sz="2800" baseline="0" dirty="0"/>
                        <a:t> (CO)</a:t>
                      </a:r>
                    </a:p>
                    <a:p>
                      <a:r>
                        <a:rPr lang="en-US" sz="2400" baseline="0" dirty="0"/>
                        <a:t>(in 8 </a:t>
                      </a:r>
                      <a:r>
                        <a:rPr lang="en-US" sz="2400" baseline="0" dirty="0" err="1"/>
                        <a:t>hrs</a:t>
                      </a:r>
                      <a:r>
                        <a:rPr lang="en-US" sz="2400" baseline="0" dirty="0"/>
                        <a:t> avg.)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21 ppm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9</a:t>
                      </a:r>
                      <a:r>
                        <a:rPr lang="en-US" sz="2800" baseline="0" dirty="0"/>
                        <a:t> </a:t>
                      </a:r>
                      <a:r>
                        <a:rPr lang="en-US" sz="2800" dirty="0"/>
                        <a:t>ppm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0" y="6132730"/>
            <a:ext cx="819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Source:	 </a:t>
            </a:r>
            <a:r>
              <a:rPr lang="en-US" dirty="0" err="1"/>
              <a:t>Lohani</a:t>
            </a:r>
            <a:r>
              <a:rPr lang="en-US" dirty="0"/>
              <a:t>, S.P. (2011). Biomass as a Source of Household Energy and Indoor 	Air Pollution in Nepal. </a:t>
            </a:r>
            <a:r>
              <a:rPr lang="en-US" dirty="0" err="1"/>
              <a:t>Iranica</a:t>
            </a:r>
            <a:r>
              <a:rPr lang="en-US" dirty="0"/>
              <a:t> Journal of Energy &amp; Environment 2 (1): 74-78.</a:t>
            </a:r>
            <a:endParaRPr lang="en-US" i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29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17253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57200" y="2209800"/>
            <a:ext cx="8229600" cy="2286000"/>
          </a:xfrm>
        </p:spPr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People in general spend</a:t>
            </a:r>
            <a:endParaRPr lang="en-US" dirty="0">
              <a:effectLst/>
            </a:endParaRPr>
          </a:p>
          <a:p>
            <a:pPr rtl="0" eaLnBrk="1" latinLnBrk="0" hangingPunct="1"/>
            <a:r>
              <a:rPr lang="en-US" sz="4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“ </a:t>
            </a:r>
            <a:r>
              <a:rPr lang="en-US" sz="4400" kern="1200" dirty="0">
                <a:solidFill>
                  <a:srgbClr val="FF0000"/>
                </a:solidFill>
                <a:effectLst/>
                <a:latin typeface="+mj-lt"/>
                <a:ea typeface="+mj-ea"/>
                <a:cs typeface="+mj-cs"/>
              </a:rPr>
              <a:t>approximately 90% </a:t>
            </a:r>
            <a:r>
              <a:rPr lang="en-US" sz="4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“</a:t>
            </a:r>
            <a:endParaRPr lang="en-US" dirty="0">
              <a:effectLst/>
            </a:endParaRPr>
          </a:p>
          <a:p>
            <a:pPr rtl="0" eaLnBrk="1" latinLnBrk="0" hangingPunct="1"/>
            <a:r>
              <a:rPr lang="en-US" sz="4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of their time breathing indoor air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3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20329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819400"/>
            <a:ext cx="8229600" cy="1143000"/>
          </a:xfrm>
        </p:spPr>
        <p:txBody>
          <a:bodyPr>
            <a:noAutofit/>
          </a:bodyPr>
          <a:lstStyle/>
          <a:p>
            <a:r>
              <a:rPr lang="en-US" sz="7200" dirty="0">
                <a:solidFill>
                  <a:schemeClr val="tx2"/>
                </a:solidFill>
              </a:rPr>
              <a:t>THANK YOU 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270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229600" cy="438912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According to WHO, </a:t>
            </a:r>
          </a:p>
          <a:p>
            <a:pPr marL="0" indent="0" algn="ctr">
              <a:buNone/>
            </a:pPr>
            <a:r>
              <a:rPr lang="en-US" sz="4400" dirty="0"/>
              <a:t>“ </a:t>
            </a:r>
            <a:r>
              <a:rPr lang="en-US" sz="4400" dirty="0">
                <a:solidFill>
                  <a:srgbClr val="FF0000"/>
                </a:solidFill>
              </a:rPr>
              <a:t>4.3 million people</a:t>
            </a:r>
            <a:r>
              <a:rPr lang="en-US" sz="4400" dirty="0"/>
              <a:t> “</a:t>
            </a:r>
          </a:p>
          <a:p>
            <a:pPr marL="0" indent="0" algn="ctr">
              <a:buNone/>
            </a:pPr>
            <a:r>
              <a:rPr lang="en-US" sz="4400" dirty="0"/>
              <a:t>a year die from the exposure to household air pollution</a:t>
            </a:r>
            <a:endParaRPr lang="en-US" sz="4000" dirty="0"/>
          </a:p>
          <a:p>
            <a:pPr algn="ctr"/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3200" y="6324600"/>
            <a:ext cx="2209800" cy="396875"/>
          </a:xfrm>
        </p:spPr>
        <p:txBody>
          <a:bodyPr/>
          <a:lstStyle/>
          <a:p>
            <a:fld id="{4BCFE63A-BC84-402A-86E6-5B8C12E8A73D}" type="slidenum">
              <a:rPr lang="en-US" sz="2400" smtClean="0"/>
              <a:pPr/>
              <a:t>4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9432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229600" cy="438912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WHO</a:t>
            </a:r>
            <a:r>
              <a:rPr lang="en-US" sz="4000" baseline="0" dirty="0"/>
              <a:t> emphasizes</a:t>
            </a:r>
          </a:p>
          <a:p>
            <a:pPr marL="0" indent="0" algn="ctr">
              <a:buNone/>
            </a:pPr>
            <a:r>
              <a:rPr lang="en-US" sz="4000" baseline="0" dirty="0"/>
              <a:t> “</a:t>
            </a:r>
            <a:r>
              <a:rPr lang="en-US" sz="4000" baseline="0" dirty="0">
                <a:solidFill>
                  <a:srgbClr val="FF0000"/>
                </a:solidFill>
              </a:rPr>
              <a:t> </a:t>
            </a:r>
            <a:r>
              <a:rPr lang="en-US" sz="4000" dirty="0">
                <a:solidFill>
                  <a:srgbClr val="FF0000"/>
                </a:solidFill>
              </a:rPr>
              <a:t>rule of 1000</a:t>
            </a:r>
            <a:r>
              <a:rPr lang="en-US" sz="4000" dirty="0"/>
              <a:t> ” </a:t>
            </a:r>
          </a:p>
          <a:p>
            <a:pPr marL="0" indent="0" algn="ctr">
              <a:buNone/>
            </a:pPr>
            <a:r>
              <a:rPr lang="en-US" sz="4000" dirty="0"/>
              <a:t>which states that when a pollutant is released indoors, it is </a:t>
            </a:r>
            <a:r>
              <a:rPr lang="en-US" sz="4000" dirty="0">
                <a:solidFill>
                  <a:srgbClr val="FF0000"/>
                </a:solidFill>
              </a:rPr>
              <a:t>1000</a:t>
            </a:r>
            <a:r>
              <a:rPr lang="en-US" sz="4000" dirty="0"/>
              <a:t> times more likely to reach people’s lungs than a pollutant released outdoors</a:t>
            </a:r>
            <a:endParaRPr lang="en-US" sz="3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5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17210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866316"/>
              </p:ext>
            </p:extLst>
          </p:nvPr>
        </p:nvGraphicFramePr>
        <p:xfrm>
          <a:off x="0" y="1066798"/>
          <a:ext cx="9144000" cy="5592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96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543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5568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Suspended particulate matter 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Eye, nose and throat irritation; headache; respiratory infections and bronchitis; lung cancer 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6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Sulfur dioxide 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Respiratory irritation, increased resp. infections in children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6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Nitric oxides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Respiratory irritation, increased resp. infections in children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51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Photo-oxidants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Higher incidence of infection; decrements in pulmonary function in children, allergic  reactions;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51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Volatile organic compounds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Resp. irritation, headache and loss of co ordination; damage to liver, kidney and brain, cancer…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51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Carbon monoxide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yriad Pro" pitchFamily="34" charset="0"/>
                        </a:rPr>
                        <a:t>headache; impaired vision and mental functioning and vascular changes, angina pectoris status. 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524000" y="228600"/>
            <a:ext cx="6400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Health Effects Related to Pollutants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6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50852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COMBUSTION PRODUCTS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rgbClr val="000099"/>
              </a:buClr>
            </a:pPr>
            <a:r>
              <a:rPr lang="en-US" sz="2800" b="0" dirty="0">
                <a:cs typeface="Arial" charset="0"/>
              </a:rPr>
              <a:t>Carbon monoxide (CO)</a:t>
            </a:r>
          </a:p>
          <a:p>
            <a:pPr>
              <a:lnSpc>
                <a:spcPct val="90000"/>
              </a:lnSpc>
              <a:buClr>
                <a:srgbClr val="000099"/>
              </a:buClr>
            </a:pPr>
            <a:endParaRPr lang="en-US" sz="2800" b="0" dirty="0">
              <a:cs typeface="Arial" charset="0"/>
            </a:endParaRPr>
          </a:p>
          <a:p>
            <a:pPr>
              <a:lnSpc>
                <a:spcPct val="90000"/>
              </a:lnSpc>
              <a:buClr>
                <a:srgbClr val="000099"/>
              </a:buClr>
            </a:pPr>
            <a:r>
              <a:rPr lang="en-US" sz="2800" b="0" dirty="0">
                <a:cs typeface="Arial" charset="0"/>
              </a:rPr>
              <a:t>Nitrogen dioxide (NO</a:t>
            </a:r>
            <a:r>
              <a:rPr lang="en-US" sz="2800" b="0" baseline="-25000" dirty="0">
                <a:cs typeface="Arial" charset="0"/>
              </a:rPr>
              <a:t>2</a:t>
            </a:r>
            <a:r>
              <a:rPr lang="en-US" sz="2800" b="0" dirty="0">
                <a:cs typeface="Arial" charset="0"/>
              </a:rPr>
              <a:t>)</a:t>
            </a:r>
          </a:p>
          <a:p>
            <a:pPr>
              <a:lnSpc>
                <a:spcPct val="90000"/>
              </a:lnSpc>
              <a:buClr>
                <a:srgbClr val="000099"/>
              </a:buClr>
            </a:pPr>
            <a:endParaRPr lang="en-US" sz="2800" b="0" dirty="0">
              <a:cs typeface="Arial" charset="0"/>
            </a:endParaRPr>
          </a:p>
          <a:p>
            <a:pPr>
              <a:lnSpc>
                <a:spcPct val="90000"/>
              </a:lnSpc>
              <a:buClr>
                <a:srgbClr val="000099"/>
              </a:buClr>
            </a:pPr>
            <a:r>
              <a:rPr lang="en-US" sz="2800" b="0" dirty="0">
                <a:cs typeface="Arial" charset="0"/>
              </a:rPr>
              <a:t>Sulfur dioxide (SO</a:t>
            </a:r>
            <a:r>
              <a:rPr lang="en-US" sz="2800" b="0" baseline="-25000" dirty="0">
                <a:cs typeface="Arial" charset="0"/>
              </a:rPr>
              <a:t>2</a:t>
            </a:r>
            <a:r>
              <a:rPr lang="en-US" sz="2800" b="0" dirty="0">
                <a:cs typeface="Arial" charset="0"/>
              </a:rPr>
              <a:t>)</a:t>
            </a:r>
          </a:p>
          <a:p>
            <a:pPr>
              <a:lnSpc>
                <a:spcPct val="90000"/>
              </a:lnSpc>
              <a:buClr>
                <a:srgbClr val="000099"/>
              </a:buClr>
            </a:pPr>
            <a:endParaRPr lang="en-US" sz="2800" b="0" dirty="0">
              <a:cs typeface="Arial" charset="0"/>
            </a:endParaRPr>
          </a:p>
          <a:p>
            <a:pPr>
              <a:lnSpc>
                <a:spcPct val="90000"/>
              </a:lnSpc>
              <a:buClr>
                <a:srgbClr val="000099"/>
              </a:buClr>
            </a:pPr>
            <a:r>
              <a:rPr lang="en-US" sz="2800" b="0" dirty="0" err="1">
                <a:cs typeface="Arial" charset="0"/>
              </a:rPr>
              <a:t>Nitrogenated</a:t>
            </a:r>
            <a:r>
              <a:rPr lang="en-US" sz="2800" b="0" dirty="0">
                <a:cs typeface="Arial" charset="0"/>
              </a:rPr>
              <a:t> compounds (</a:t>
            </a:r>
            <a:r>
              <a:rPr lang="en-US" sz="2800" b="0" dirty="0" err="1">
                <a:cs typeface="Arial" charset="0"/>
              </a:rPr>
              <a:t>NO</a:t>
            </a:r>
            <a:r>
              <a:rPr lang="en-US" sz="2800" b="0" baseline="-25000" dirty="0" err="1">
                <a:cs typeface="Arial" charset="0"/>
              </a:rPr>
              <a:t>x</a:t>
            </a:r>
            <a:r>
              <a:rPr lang="en-US" sz="2800" b="0" dirty="0">
                <a:cs typeface="Arial" charset="0"/>
              </a:rPr>
              <a:t>)</a:t>
            </a:r>
          </a:p>
          <a:p>
            <a:pPr>
              <a:lnSpc>
                <a:spcPct val="90000"/>
              </a:lnSpc>
              <a:buClr>
                <a:srgbClr val="000099"/>
              </a:buClr>
            </a:pPr>
            <a:endParaRPr lang="en-US" sz="2800" b="0" dirty="0">
              <a:cs typeface="Arial" charset="0"/>
            </a:endParaRPr>
          </a:p>
          <a:p>
            <a:pPr>
              <a:lnSpc>
                <a:spcPct val="90000"/>
              </a:lnSpc>
              <a:buClr>
                <a:srgbClr val="000099"/>
              </a:buClr>
            </a:pPr>
            <a:r>
              <a:rPr lang="en-US" sz="2800" b="0" dirty="0">
                <a:cs typeface="Arial" charset="0"/>
              </a:rPr>
              <a:t>Particulate matter (PM)</a:t>
            </a:r>
          </a:p>
          <a:p>
            <a:pPr>
              <a:lnSpc>
                <a:spcPct val="90000"/>
              </a:lnSpc>
              <a:buClr>
                <a:srgbClr val="000099"/>
              </a:buClr>
              <a:buNone/>
            </a:pPr>
            <a:endParaRPr lang="en-US" b="0" dirty="0"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7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6839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MAJOR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419600" cy="4525963"/>
          </a:xfrm>
        </p:spPr>
        <p:txBody>
          <a:bodyPr/>
          <a:lstStyle/>
          <a:p>
            <a:r>
              <a:rPr lang="en-US" sz="2800" dirty="0"/>
              <a:t>Gas stoves and appliances</a:t>
            </a:r>
          </a:p>
          <a:p>
            <a:r>
              <a:rPr lang="en-US" sz="2800" dirty="0"/>
              <a:t>Wood and coal stoves</a:t>
            </a:r>
          </a:p>
          <a:p>
            <a:r>
              <a:rPr lang="en-US" sz="2800" dirty="0"/>
              <a:t>Gas and propane engines</a:t>
            </a:r>
          </a:p>
          <a:p>
            <a:r>
              <a:rPr lang="en-US" sz="2800" dirty="0"/>
              <a:t>Fireplaces</a:t>
            </a:r>
          </a:p>
          <a:p>
            <a:r>
              <a:rPr lang="en-US" sz="2800" dirty="0"/>
              <a:t>Tobacco smoke</a:t>
            </a:r>
          </a:p>
          <a:p>
            <a:r>
              <a:rPr lang="en-US" sz="2800" dirty="0"/>
              <a:t>Candles and incense</a:t>
            </a:r>
          </a:p>
          <a:p>
            <a:r>
              <a:rPr lang="en-GB" sz="2800" dirty="0"/>
              <a:t>Mosquito coils, etc.</a:t>
            </a:r>
            <a:endParaRPr lang="en-US" sz="2800" dirty="0"/>
          </a:p>
          <a:p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31" b="16407"/>
          <a:stretch/>
        </p:blipFill>
        <p:spPr bwMode="auto">
          <a:xfrm>
            <a:off x="4724400" y="1779104"/>
            <a:ext cx="4310013" cy="3339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400" smtClean="0"/>
              <a:pPr/>
              <a:t>8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8050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CARBONMONOOXIDE (CO) 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/>
              <a:t>“ </a:t>
            </a:r>
            <a:r>
              <a:rPr lang="en-US" dirty="0">
                <a:solidFill>
                  <a:srgbClr val="FF0000"/>
                </a:solidFill>
              </a:rPr>
              <a:t>A Silent Killer </a:t>
            </a:r>
            <a:r>
              <a:rPr lang="en-US" dirty="0"/>
              <a:t>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886200" cy="5105400"/>
          </a:xfrm>
        </p:spPr>
        <p:txBody>
          <a:bodyPr>
            <a:normAutofit lnSpcReduction="10000"/>
          </a:bodyPr>
          <a:lstStyle/>
          <a:p>
            <a:r>
              <a:rPr lang="en-US" sz="2800" dirty="0">
                <a:effectLst/>
              </a:rPr>
              <a:t>Gas, kerosene, wood stoves and coal </a:t>
            </a:r>
          </a:p>
          <a:p>
            <a:r>
              <a:rPr lang="pt-BR" sz="2800" dirty="0">
                <a:effectLst/>
              </a:rPr>
              <a:t>Fires, fireplaces, </a:t>
            </a:r>
            <a:r>
              <a:rPr lang="en-US" sz="2800" dirty="0">
                <a:effectLst/>
              </a:rPr>
              <a:t>furnaces  </a:t>
            </a:r>
            <a:endParaRPr lang="pt-BR" sz="2800" dirty="0">
              <a:effectLst/>
            </a:endParaRPr>
          </a:p>
          <a:p>
            <a:r>
              <a:rPr lang="en-US" sz="2800" dirty="0">
                <a:effectLst/>
              </a:rPr>
              <a:t>Leaking chimneys and vents</a:t>
            </a:r>
            <a:endParaRPr lang="pt-BR" sz="2800" dirty="0">
              <a:effectLst/>
            </a:endParaRPr>
          </a:p>
          <a:p>
            <a:r>
              <a:rPr lang="en-US" sz="2800" dirty="0">
                <a:effectLst/>
              </a:rPr>
              <a:t>Room and water heaters </a:t>
            </a:r>
          </a:p>
          <a:p>
            <a:r>
              <a:rPr lang="en-US" sz="2800" dirty="0">
                <a:effectLst/>
              </a:rPr>
              <a:t>Vehicle exhaust in closed garage</a:t>
            </a:r>
            <a:endParaRPr lang="pt-BR" sz="2800" dirty="0">
              <a:effectLst/>
            </a:endParaRPr>
          </a:p>
          <a:p>
            <a:r>
              <a:rPr lang="en-US" sz="2800" dirty="0">
                <a:effectLst/>
              </a:rPr>
              <a:t>Tobacco</a:t>
            </a:r>
            <a:r>
              <a:rPr lang="pt-BR" sz="2800" dirty="0">
                <a:effectLst/>
              </a:rPr>
              <a:t> smoke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14800" y="1459367"/>
            <a:ext cx="4495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7030A0"/>
                </a:solidFill>
                <a:latin typeface="Trebuchet MS" pitchFamily="34" charset="0"/>
              </a:rPr>
              <a:t>MAIN SOURCE </a:t>
            </a:r>
            <a:r>
              <a:rPr lang="en-US" sz="2800" dirty="0">
                <a:solidFill>
                  <a:srgbClr val="7030A0"/>
                </a:solidFill>
                <a:latin typeface="Trebuchet MS" pitchFamily="34" charset="0"/>
                <a:sym typeface="Wingdings" pitchFamily="2" charset="2"/>
              </a:rPr>
              <a:t>IS </a:t>
            </a:r>
            <a:r>
              <a:rPr lang="en-US" sz="2800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INCOMPLETE COMBUSTION</a:t>
            </a:r>
          </a:p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45" t="18817" r="22910"/>
          <a:stretch/>
        </p:blipFill>
        <p:spPr bwMode="auto">
          <a:xfrm>
            <a:off x="4381500" y="2624212"/>
            <a:ext cx="3962400" cy="3800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FE63A-BC84-402A-86E6-5B8C12E8A73D}" type="slidenum">
              <a:rPr lang="en-US" sz="2800" smtClean="0"/>
              <a:pPr/>
              <a:t>9</a:t>
            </a:fld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91710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849</Words>
  <Application>Microsoft Office PowerPoint</Application>
  <PresentationFormat>On-screen Show (4:3)</PresentationFormat>
  <Paragraphs>219</Paragraphs>
  <Slides>30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Myriad Pro</vt:lpstr>
      <vt:lpstr>Trebuchet MS</vt:lpstr>
      <vt:lpstr>Wingdings</vt:lpstr>
      <vt:lpstr>Office Theme</vt:lpstr>
      <vt:lpstr>PowerPoint Presentation</vt:lpstr>
      <vt:lpstr>Outline </vt:lpstr>
      <vt:lpstr>People in general spend “ approximately 90% “ of their time breathing indoor air</vt:lpstr>
      <vt:lpstr>PowerPoint Presentation</vt:lpstr>
      <vt:lpstr>PowerPoint Presentation</vt:lpstr>
      <vt:lpstr>PowerPoint Presentation</vt:lpstr>
      <vt:lpstr>COMBUSTION PRODUCTS</vt:lpstr>
      <vt:lpstr>MAJOR SOURCES</vt:lpstr>
      <vt:lpstr>CARBONMONOOXIDE (CO)  “ A Silent Killer “</vt:lpstr>
      <vt:lpstr>VOLATILE ORGANIC COMPOUND (VOCs)</vt:lpstr>
      <vt:lpstr>VOCs Sources</vt:lpstr>
      <vt:lpstr>FORMALDEHYDE</vt:lpstr>
      <vt:lpstr>BIOLOGICAL POLLUTANTS</vt:lpstr>
      <vt:lpstr>MAJOR SOURCES</vt:lpstr>
      <vt:lpstr>DUST MITES</vt:lpstr>
      <vt:lpstr>ANIMAL ALLERGENS</vt:lpstr>
      <vt:lpstr>MOULDS</vt:lpstr>
      <vt:lpstr>OTHER</vt:lpstr>
      <vt:lpstr>ASBESTOS</vt:lpstr>
      <vt:lpstr>RADON</vt:lpstr>
      <vt:lpstr>OZONE</vt:lpstr>
      <vt:lpstr>PERSISTENT ORGANIC POLLUTANTS (POPs)</vt:lpstr>
      <vt:lpstr>MAJOR SOURCES</vt:lpstr>
      <vt:lpstr>INDOOR AIR POLLUTION IN NEPAL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nilaya koirala</dc:creator>
  <cp:lastModifiedBy>Yubraj Kawar</cp:lastModifiedBy>
  <cp:revision>6</cp:revision>
  <dcterms:created xsi:type="dcterms:W3CDTF">2016-03-20T13:05:22Z</dcterms:created>
  <dcterms:modified xsi:type="dcterms:W3CDTF">2020-01-22T11:49:11Z</dcterms:modified>
</cp:coreProperties>
</file>

<file path=docProps/thumbnail.jpeg>
</file>